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56" r:id="rId3"/>
    <p:sldId id="263" r:id="rId4"/>
    <p:sldId id="264" r:id="rId5"/>
    <p:sldId id="269" r:id="rId6"/>
    <p:sldId id="270" r:id="rId7"/>
    <p:sldId id="271" r:id="rId8"/>
    <p:sldId id="272" r:id="rId9"/>
    <p:sldId id="260" r:id="rId10"/>
    <p:sldId id="262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0E3B9-3871-4A37-B6F3-84D6FE925F2B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25B2A-F6B0-4EC5-8E08-7CBE6EE8E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7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25B2A-F6B0-4EC5-8E08-7CBE6EE8EE4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14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25B2A-F6B0-4EC5-8E08-7CBE6EE8EE4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2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25B2A-F6B0-4EC5-8E08-7CBE6EE8EE4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46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25B2A-F6B0-4EC5-8E08-7CBE6EE8EE4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99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1149-A586-4EF9-805D-1003B2EE4434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7FAF-EF4D-4A3E-98EB-06D5C318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1149-A586-4EF9-805D-1003B2EE4434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7FAF-EF4D-4A3E-98EB-06D5C318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1149-A586-4EF9-805D-1003B2EE4434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7FAF-EF4D-4A3E-98EB-06D5C318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1149-A586-4EF9-805D-1003B2EE4434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7FAF-EF4D-4A3E-98EB-06D5C318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1149-A586-4EF9-805D-1003B2EE4434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7FAF-EF4D-4A3E-98EB-06D5C318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1149-A586-4EF9-805D-1003B2EE4434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7FAF-EF4D-4A3E-98EB-06D5C318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1149-A586-4EF9-805D-1003B2EE4434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7FAF-EF4D-4A3E-98EB-06D5C318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1149-A586-4EF9-805D-1003B2EE4434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7FAF-EF4D-4A3E-98EB-06D5C318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1149-A586-4EF9-805D-1003B2EE4434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7FAF-EF4D-4A3E-98EB-06D5C318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1149-A586-4EF9-805D-1003B2EE4434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7FAF-EF4D-4A3E-98EB-06D5C318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1149-A586-4EF9-805D-1003B2EE4434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7FAF-EF4D-4A3E-98EB-06D5C318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31149-A586-4EF9-805D-1003B2EE4434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27FAF-EF4D-4A3E-98EB-06D5C318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http://nsc.1september.ru/2005/19/2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16832"/>
            <a:ext cx="851861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Звуки русского языка</a:t>
            </a:r>
            <a:endParaRPr lang="ru-RU" sz="7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32" y="3356992"/>
          <a:ext cx="8568950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6895"/>
                <a:gridCol w="856895"/>
                <a:gridCol w="856895"/>
                <a:gridCol w="856895"/>
                <a:gridCol w="856895"/>
                <a:gridCol w="856895"/>
                <a:gridCol w="856895"/>
                <a:gridCol w="856895"/>
                <a:gridCol w="856895"/>
                <a:gridCol w="856895"/>
              </a:tblGrid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стол и стул.jpg"/>
          <p:cNvPicPr>
            <a:picLocks noChangeAspect="1"/>
          </p:cNvPicPr>
          <p:nvPr/>
        </p:nvPicPr>
        <p:blipFill>
          <a:blip r:embed="rId3" cstate="print"/>
          <a:srcRect l="12945" r="10596" b="7920"/>
          <a:stretch>
            <a:fillRect/>
          </a:stretch>
        </p:blipFill>
        <p:spPr>
          <a:xfrm>
            <a:off x="467544" y="188640"/>
            <a:ext cx="3024336" cy="2731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гусь.jpg"/>
          <p:cNvPicPr>
            <a:picLocks noChangeAspect="1"/>
          </p:cNvPicPr>
          <p:nvPr/>
        </p:nvPicPr>
        <p:blipFill>
          <a:blip r:embed="rId4" cstate="print"/>
          <a:srcRect l="26375" r="11256"/>
          <a:stretch>
            <a:fillRect/>
          </a:stretch>
        </p:blipFill>
        <p:spPr>
          <a:xfrm>
            <a:off x="4427984" y="332656"/>
            <a:ext cx="1833539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лось.jpg"/>
          <p:cNvPicPr>
            <a:picLocks noChangeAspect="1"/>
          </p:cNvPicPr>
          <p:nvPr/>
        </p:nvPicPr>
        <p:blipFill>
          <a:blip r:embed="rId5" cstate="print"/>
          <a:srcRect l="14847" r="14846"/>
          <a:stretch>
            <a:fillRect/>
          </a:stretch>
        </p:blipFill>
        <p:spPr>
          <a:xfrm>
            <a:off x="6588224" y="764704"/>
            <a:ext cx="2088232" cy="233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700808"/>
            <a:ext cx="5744377" cy="1296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501008"/>
            <a:ext cx="244827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44825"/>
            <a:ext cx="8712968" cy="31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94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6" y="836712"/>
            <a:ext cx="9001000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717032"/>
            <a:ext cx="6782747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1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988840"/>
            <a:ext cx="8928992" cy="287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роб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2669282" cy="2311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лягушка.jpg"/>
          <p:cNvPicPr>
            <a:picLocks noChangeAspect="1"/>
          </p:cNvPicPr>
          <p:nvPr/>
        </p:nvPicPr>
        <p:blipFill>
          <a:blip r:embed="rId4" cstate="print"/>
          <a:srcRect r="16925" b="10311"/>
          <a:stretch>
            <a:fillRect/>
          </a:stretch>
        </p:blipFill>
        <p:spPr>
          <a:xfrm>
            <a:off x="3347864" y="188640"/>
            <a:ext cx="2901326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осли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620688"/>
            <a:ext cx="2252092" cy="3076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медведь.jpg"/>
          <p:cNvPicPr>
            <a:picLocks noChangeAspect="1"/>
          </p:cNvPicPr>
          <p:nvPr/>
        </p:nvPicPr>
        <p:blipFill>
          <a:blip r:embed="rId6" cstate="print"/>
          <a:srcRect l="18753" t="11896" r="16736" b="4275"/>
          <a:stretch>
            <a:fillRect/>
          </a:stretch>
        </p:blipFill>
        <p:spPr>
          <a:xfrm>
            <a:off x="395536" y="3501008"/>
            <a:ext cx="2664296" cy="2289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собака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3284984"/>
            <a:ext cx="2102909" cy="2485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7308304" y="3933056"/>
            <a:ext cx="936104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4008" y="5877272"/>
            <a:ext cx="936104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55976" y="2420888"/>
            <a:ext cx="936104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31640" y="5877272"/>
            <a:ext cx="936104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31640" y="2636912"/>
            <a:ext cx="936104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969" y="2276872"/>
            <a:ext cx="6828169" cy="219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2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155" y="274638"/>
            <a:ext cx="1368152" cy="1086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84" y="1484784"/>
            <a:ext cx="4163006" cy="1114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84" y="2852936"/>
            <a:ext cx="5239481" cy="9240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2893949"/>
            <a:ext cx="3248478" cy="8383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384" y="4030561"/>
            <a:ext cx="3915321" cy="9526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9627" y="4030561"/>
            <a:ext cx="4524987" cy="9526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936" y="5373216"/>
            <a:ext cx="3162741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2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5" b="61140"/>
          <a:stretch>
            <a:fillRect/>
          </a:stretch>
        </p:blipFill>
        <p:spPr bwMode="auto">
          <a:xfrm>
            <a:off x="5286375" y="0"/>
            <a:ext cx="3832225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40"/>
          <a:stretch>
            <a:fillRect/>
          </a:stretch>
        </p:blipFill>
        <p:spPr bwMode="auto">
          <a:xfrm>
            <a:off x="0" y="11113"/>
            <a:ext cx="5286375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0313" y="2143125"/>
            <a:ext cx="5357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3200"/>
              <a:t>Разгадайте ребус</a:t>
            </a: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2428875" y="3357563"/>
            <a:ext cx="2071688" cy="2714625"/>
            <a:chOff x="1643042" y="2786058"/>
            <a:chExt cx="2071702" cy="2714644"/>
          </a:xfrm>
        </p:grpSpPr>
        <p:sp>
          <p:nvSpPr>
            <p:cNvPr id="5" name="Овал 4"/>
            <p:cNvSpPr/>
            <p:nvPr/>
          </p:nvSpPr>
          <p:spPr>
            <a:xfrm>
              <a:off x="1643042" y="4429131"/>
              <a:ext cx="1571636" cy="107157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7" name="Прямая соединительная линия 6"/>
            <p:cNvCxnSpPr>
              <a:stCxn id="5" idx="6"/>
            </p:cNvCxnSpPr>
            <p:nvPr/>
          </p:nvCxnSpPr>
          <p:spPr>
            <a:xfrm flipV="1">
              <a:off x="3214678" y="2786058"/>
              <a:ext cx="1588" cy="2179652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Дуга 7"/>
            <p:cNvSpPr/>
            <p:nvPr/>
          </p:nvSpPr>
          <p:spPr>
            <a:xfrm>
              <a:off x="2643174" y="2786058"/>
              <a:ext cx="1071570" cy="2714644"/>
            </a:xfrm>
            <a:prstGeom prst="arc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3929063" y="5000625"/>
            <a:ext cx="32146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6600"/>
              <a:t>БЯТА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71750" y="1928813"/>
            <a:ext cx="48323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любят ноту «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2400">
              <a:latin typeface="Arial" panose="020B0604020202020204" pitchFamily="34" charset="0"/>
            </a:endParaRPr>
          </a:p>
          <a:p>
            <a:pPr eaLnBrk="0" hangingPunct="0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Брать ребята на зар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>
              <a:latin typeface="Arial" panose="020B0604020202020204" pitchFamily="34" charset="0"/>
            </a:endParaRPr>
          </a:p>
          <a:p>
            <a:pPr eaLnBrk="0" hangingPunct="0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взрослые и д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ти,</a:t>
            </a:r>
            <a:endParaRPr lang="ru-RU" altLang="ru-RU" sz="2400">
              <a:latin typeface="Arial" panose="020B0604020202020204" pitchFamily="34" charset="0"/>
            </a:endParaRPr>
          </a:p>
          <a:p>
            <a:pPr eaLnBrk="0" hangingPunct="0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ть пол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зно на рассв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те!</a:t>
            </a:r>
            <a:r>
              <a:rPr lang="ru-RU" altLang="ru-RU" sz="24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400">
              <a:latin typeface="Arial" panose="020B0604020202020204" pitchFamily="34" charset="0"/>
            </a:endParaRPr>
          </a:p>
          <a:p>
            <a:pPr eaLnBrk="0" hangingPunct="0"/>
            <a:endParaRPr lang="ru-RU" altLang="ru-RU" sz="400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86063" y="5000625"/>
            <a:ext cx="14287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6600"/>
              <a:t>РЕ</a:t>
            </a:r>
          </a:p>
        </p:txBody>
      </p:sp>
    </p:spTree>
    <p:extLst>
      <p:ext uri="{BB962C8B-B14F-4D97-AF65-F5344CB8AC3E}">
        <p14:creationId xmlns:p14="http://schemas.microsoft.com/office/powerpoint/2010/main" val="408375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28926" y="1285860"/>
            <a:ext cx="324800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РЕБЯТА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2071688" y="3143250"/>
            <a:ext cx="457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ru-RU" altLang="ru-RU" sz="3200">
                <a:latin typeface="Arial" panose="020B0604020202020204" pitchFamily="34" charset="0"/>
                <a:cs typeface="Arial" panose="020B0604020202020204" pitchFamily="34" charset="0"/>
              </a:rPr>
              <a:t>Группа детей или молодёжи</a:t>
            </a:r>
          </a:p>
        </p:txBody>
      </p:sp>
      <p:pic>
        <p:nvPicPr>
          <p:cNvPr id="13317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7188"/>
            <a:ext cx="800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4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2357438" y="1357313"/>
            <a:ext cx="48323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любят ноту «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2400">
              <a:latin typeface="Arial" panose="020B0604020202020204" pitchFamily="34" charset="0"/>
            </a:endParaRPr>
          </a:p>
          <a:p>
            <a:pPr eaLnBrk="0" hangingPunct="0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Брать ребята на зар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>
              <a:latin typeface="Arial" panose="020B0604020202020204" pitchFamily="34" charset="0"/>
            </a:endParaRPr>
          </a:p>
          <a:p>
            <a:pPr eaLnBrk="0" hangingPunct="0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взрослые и д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ти,</a:t>
            </a:r>
            <a:endParaRPr lang="ru-RU" altLang="ru-RU" sz="2400">
              <a:latin typeface="Arial" panose="020B0604020202020204" pitchFamily="34" charset="0"/>
            </a:endParaRPr>
          </a:p>
          <a:p>
            <a:pPr eaLnBrk="0" hangingPunct="0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ть пол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зно на рассв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те!</a:t>
            </a:r>
            <a:r>
              <a:rPr lang="ru-RU" altLang="ru-RU" sz="24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400">
              <a:latin typeface="Arial" panose="020B0604020202020204" pitchFamily="34" charset="0"/>
            </a:endParaRPr>
          </a:p>
          <a:p>
            <a:pPr eaLnBrk="0" hangingPunct="0"/>
            <a:endParaRPr lang="ru-RU" altLang="ru-RU" sz="400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85813" y="642938"/>
            <a:ext cx="7929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2400"/>
              <a:t>Найдите в четверостишии слова – синонимы.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57813" y="2928938"/>
            <a:ext cx="142875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357563" y="2428875"/>
            <a:ext cx="142875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357313" y="571500"/>
            <a:ext cx="59245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Впишите эти слова в клеточки кроссворда.</a:t>
            </a:r>
            <a:endParaRPr lang="ru-RU" altLang="ru-RU" sz="3200">
              <a:latin typeface="Arial" panose="020B0604020202020204" pitchFamily="34" charset="0"/>
            </a:endParaRPr>
          </a:p>
          <a:p>
            <a:pPr eaLnBrk="0" hangingPunct="0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5367" name="Rectangle 3"/>
          <p:cNvSpPr>
            <a:spLocks noChangeArrowheads="1"/>
          </p:cNvSpPr>
          <p:nvPr/>
        </p:nvSpPr>
        <p:spPr bwMode="auto">
          <a:xfrm>
            <a:off x="409575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ru-RU" altLang="ru-RU">
              <a:latin typeface="Arial" panose="020B0604020202020204" pitchFamily="34" charset="0"/>
            </a:endParaRPr>
          </a:p>
        </p:txBody>
      </p:sp>
      <p:grpSp>
        <p:nvGrpSpPr>
          <p:cNvPr id="15368" name="Группа 20"/>
          <p:cNvGrpSpPr>
            <a:grpSpLocks/>
          </p:cNvGrpSpPr>
          <p:nvPr/>
        </p:nvGrpSpPr>
        <p:grpSpPr bwMode="auto">
          <a:xfrm>
            <a:off x="2928938" y="3571875"/>
            <a:ext cx="3643312" cy="2714625"/>
            <a:chOff x="889000" y="627063"/>
            <a:chExt cx="1582715" cy="944549"/>
          </a:xfrm>
        </p:grpSpPr>
        <p:sp>
          <p:nvSpPr>
            <p:cNvPr id="15381" name="Rectangle 12"/>
            <p:cNvSpPr>
              <a:spLocks noChangeArrowheads="1"/>
            </p:cNvSpPr>
            <p:nvPr/>
          </p:nvSpPr>
          <p:spPr bwMode="auto">
            <a:xfrm>
              <a:off x="1168400" y="908050"/>
              <a:ext cx="188890" cy="1396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5382" name="Rectangle 4"/>
            <p:cNvSpPr>
              <a:spLocks noChangeArrowheads="1"/>
            </p:cNvSpPr>
            <p:nvPr/>
          </p:nvSpPr>
          <p:spPr bwMode="auto">
            <a:xfrm>
              <a:off x="889000" y="908050"/>
              <a:ext cx="188890" cy="1396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5383" name="Rectangle 11"/>
            <p:cNvSpPr>
              <a:spLocks noChangeArrowheads="1"/>
            </p:cNvSpPr>
            <p:nvPr/>
          </p:nvSpPr>
          <p:spPr bwMode="auto">
            <a:xfrm>
              <a:off x="1444625" y="908050"/>
              <a:ext cx="188890" cy="1396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5384" name="Rectangle 5"/>
            <p:cNvSpPr>
              <a:spLocks noChangeArrowheads="1"/>
            </p:cNvSpPr>
            <p:nvPr/>
          </p:nvSpPr>
          <p:spPr bwMode="auto">
            <a:xfrm>
              <a:off x="1727200" y="908050"/>
              <a:ext cx="188890" cy="1396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5385" name="Rectangle 10"/>
            <p:cNvSpPr>
              <a:spLocks noChangeArrowheads="1"/>
            </p:cNvSpPr>
            <p:nvPr/>
          </p:nvSpPr>
          <p:spPr bwMode="auto">
            <a:xfrm>
              <a:off x="2016125" y="908050"/>
              <a:ext cx="188890" cy="1396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5386" name="Rectangle 6"/>
            <p:cNvSpPr>
              <a:spLocks noChangeArrowheads="1"/>
            </p:cNvSpPr>
            <p:nvPr/>
          </p:nvSpPr>
          <p:spPr bwMode="auto">
            <a:xfrm>
              <a:off x="2282825" y="908050"/>
              <a:ext cx="188890" cy="1396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5387" name="Rectangle 9"/>
            <p:cNvSpPr>
              <a:spLocks noChangeArrowheads="1"/>
            </p:cNvSpPr>
            <p:nvPr/>
          </p:nvSpPr>
          <p:spPr bwMode="auto">
            <a:xfrm>
              <a:off x="1168400" y="627063"/>
              <a:ext cx="188890" cy="1396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5388" name="Rectangle 7"/>
            <p:cNvSpPr>
              <a:spLocks noChangeArrowheads="1"/>
            </p:cNvSpPr>
            <p:nvPr/>
          </p:nvSpPr>
          <p:spPr bwMode="auto">
            <a:xfrm>
              <a:off x="1168400" y="1160463"/>
              <a:ext cx="188890" cy="1396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5389" name="Rectangle 8"/>
            <p:cNvSpPr>
              <a:spLocks noChangeArrowheads="1"/>
            </p:cNvSpPr>
            <p:nvPr/>
          </p:nvSpPr>
          <p:spPr bwMode="auto">
            <a:xfrm>
              <a:off x="1168400" y="1431925"/>
              <a:ext cx="188890" cy="1396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47725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857750" y="435768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/>
              <a:t>Я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14813" y="4357688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2000"/>
              <a:t>Б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928938" y="4357688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2000"/>
              <a:t>Р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571875" y="5857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/>
              <a:t>И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571875" y="5143500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2000"/>
              <a:t>Т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643313" y="4357688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2400" b="1">
                <a:solidFill>
                  <a:srgbClr val="00B050"/>
                </a:solidFill>
              </a:rPr>
              <a:t>Е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571875" y="3571875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2000"/>
              <a:t>Д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572125" y="435768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/>
              <a:t>Т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215063" y="4357688"/>
            <a:ext cx="409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/>
              <a:t>А</a:t>
            </a:r>
          </a:p>
        </p:txBody>
      </p:sp>
      <p:pic>
        <p:nvPicPr>
          <p:cNvPr id="15380" name="Picture 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786188"/>
            <a:ext cx="21431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62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578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066800" y="3581400"/>
            <a:ext cx="5867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7200" b="1">
                <a:solidFill>
                  <a:schemeClr val="accent2"/>
                </a:solidFill>
              </a:rPr>
              <a:t>р … бята</a:t>
            </a: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 flipH="1">
            <a:off x="3962400" y="3352800"/>
            <a:ext cx="304800" cy="609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1981200" y="4724400"/>
            <a:ext cx="9906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9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5334000"/>
            <a:ext cx="914400" cy="9906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FFFFFF"/>
              </a:gs>
              <a:gs pos="100000">
                <a:srgbClr val="CC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ru-RU" altLang="ru-RU" sz="6000" b="1">
                <a:solidFill>
                  <a:srgbClr val="FF0066"/>
                </a:solidFill>
              </a:rPr>
              <a:t>И</a:t>
            </a:r>
          </a:p>
        </p:txBody>
      </p:sp>
      <p:sp>
        <p:nvSpPr>
          <p:cNvPr id="717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5334000"/>
            <a:ext cx="838200" cy="990600"/>
          </a:xfrm>
          <a:prstGeom prst="actionButtonBlank">
            <a:avLst/>
          </a:prstGeom>
          <a:gradFill rotWithShape="1">
            <a:gsLst>
              <a:gs pos="0">
                <a:srgbClr val="CC9900"/>
              </a:gs>
              <a:gs pos="50000">
                <a:srgbClr val="FFFFFF"/>
              </a:gs>
              <a:gs pos="100000">
                <a:srgbClr val="CC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ru-RU" altLang="ru-RU" sz="6000" b="1">
                <a:solidFill>
                  <a:srgbClr val="FF0066"/>
                </a:solidFill>
              </a:rPr>
              <a:t>Е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209800" y="3276600"/>
            <a:ext cx="1219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8800">
                <a:solidFill>
                  <a:srgbClr val="FF0066"/>
                </a:solidFill>
              </a:rPr>
              <a:t>Е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81000" y="1219200"/>
            <a:ext cx="441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6000" b="1">
                <a:solidFill>
                  <a:srgbClr val="D60093"/>
                </a:solidFill>
                <a:latin typeface="Algerian" panose="04020705040A02060702" pitchFamily="82" charset="0"/>
              </a:rPr>
              <a:t>Молодец!</a:t>
            </a:r>
          </a:p>
        </p:txBody>
      </p:sp>
      <p:pic>
        <p:nvPicPr>
          <p:cNvPr id="16393" name="Picture 2" descr="http://nsc.1september.ru/2005/19/2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14400"/>
            <a:ext cx="20605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3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9291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48019"/>
      </p:ext>
    </p:extLst>
  </p:cSld>
  <p:clrMapOvr>
    <a:masterClrMapping/>
  </p:clrMapOvr>
  <p:transition advClick="0" advTm="39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</p:childTnLst>
        </p:cTn>
      </p:par>
    </p:tnLst>
    <p:bldLst>
      <p:bldP spid="7178" grpId="0"/>
      <p:bldP spid="71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2664296" cy="1998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ма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60648"/>
            <a:ext cx="2435256" cy="3247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рак.jpg"/>
          <p:cNvPicPr>
            <a:picLocks noChangeAspect="1"/>
          </p:cNvPicPr>
          <p:nvPr/>
        </p:nvPicPr>
        <p:blipFill>
          <a:blip r:embed="rId5" cstate="print"/>
          <a:srcRect l="12888" r="7390"/>
          <a:stretch>
            <a:fillRect/>
          </a:stretch>
        </p:blipFill>
        <p:spPr>
          <a:xfrm>
            <a:off x="6012160" y="980728"/>
            <a:ext cx="2664296" cy="25034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87824" y="3861048"/>
          <a:ext cx="3336033" cy="936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2011"/>
                <a:gridCol w="1112011"/>
                <a:gridCol w="1112011"/>
              </a:tblGrid>
              <a:tr h="936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89</Words>
  <Application>Microsoft Office PowerPoint</Application>
  <PresentationFormat>Экран (4:3)</PresentationFormat>
  <Paragraphs>34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RePack by Diakov</cp:lastModifiedBy>
  <cp:revision>15</cp:revision>
  <dcterms:created xsi:type="dcterms:W3CDTF">2011-03-30T15:21:39Z</dcterms:created>
  <dcterms:modified xsi:type="dcterms:W3CDTF">2017-04-09T07:56:50Z</dcterms:modified>
</cp:coreProperties>
</file>